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2"/>
  </p:notesMasterIdLst>
  <p:sldIdLst>
    <p:sldId id="256" r:id="rId2"/>
    <p:sldId id="291" r:id="rId3"/>
    <p:sldId id="260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1" r:id="rId12"/>
    <p:sldId id="280" r:id="rId13"/>
    <p:sldId id="257" r:id="rId14"/>
    <p:sldId id="261" r:id="rId15"/>
    <p:sldId id="270" r:id="rId16"/>
    <p:sldId id="262" r:id="rId17"/>
    <p:sldId id="263" r:id="rId18"/>
    <p:sldId id="264" r:id="rId19"/>
    <p:sldId id="265" r:id="rId20"/>
    <p:sldId id="266" r:id="rId21"/>
    <p:sldId id="267" r:id="rId22"/>
    <p:sldId id="272" r:id="rId23"/>
    <p:sldId id="289" r:id="rId24"/>
    <p:sldId id="273" r:id="rId25"/>
    <p:sldId id="278" r:id="rId26"/>
    <p:sldId id="279" r:id="rId27"/>
    <p:sldId id="274" r:id="rId28"/>
    <p:sldId id="277" r:id="rId29"/>
    <p:sldId id="290" r:id="rId30"/>
    <p:sldId id="292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6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691-A2F7-4E28-8058-8BFEEB74C14A}" type="datetimeFigureOut">
              <a:rPr lang="fr-FR" smtClean="0"/>
              <a:t>06/11/2015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829C-71CD-4FA4-B5F5-FC02456F44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04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21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40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92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36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3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35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concatène les différents champs</a:t>
            </a:r>
            <a:r>
              <a:rPr lang="fr-FR" baseline="0" dirty="0" smtClean="0"/>
              <a:t> de textes et j’obtiens un vecteur de caractéristiques pour le bien.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66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8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4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73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52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062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596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75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70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0AFCB-D114-4550-98A2-FDF97F1176C3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3" y="6406644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4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2FA9F-81B6-445D-837F-C6AC56B709D7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080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F144A-166C-4A2F-96B3-0F6E902674FF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113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DE3F-BEFB-4990-9FB1-12D212578667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5789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2132C-C434-4708-8141-CD1B76D6DABB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4398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76534-5C6A-4AF6-8B8C-0C701D4A6BFD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791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4987B-E756-4762-8412-F1BB393FB383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0723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E50CD-E474-48FF-96B8-9A84455E3082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6105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E87D-3BD7-434E-B2FA-E118C5BA0BA4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313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D95DF-F337-4359-9F60-6BF31C31027C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594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5278D-FECA-471F-8F25-A638E0C94869}" type="datetime1">
              <a:rPr lang="fr-FR" smtClean="0"/>
              <a:t>06/11/2015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330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5B3EC-6A5E-4FC9-9091-3178C1E76990}" type="datetime1">
              <a:rPr lang="fr-FR" smtClean="0"/>
              <a:t>06/11/2015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395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5375C-2A73-4C1F-8655-9AF1E6A73BAB}" type="datetime1">
              <a:rPr lang="fr-FR" smtClean="0"/>
              <a:t>06/11/2015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659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8661-0CBD-4EBD-9CFB-3ADEFCE7FF83}" type="datetime1">
              <a:rPr lang="fr-FR" smtClean="0"/>
              <a:t>06/11/2015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175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15684-9133-4A35-8E40-E9C20129EE21}" type="datetime1">
              <a:rPr lang="fr-FR" smtClean="0"/>
              <a:t>06/11/2015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0406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4222B-2C64-4154-84F6-5723406BAA96}" type="datetime1">
              <a:rPr lang="fr-FR" smtClean="0"/>
              <a:t>06/11/2015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/100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225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5741D-10EA-43D3-B29E-4AC3D6F68492}" type="datetime1">
              <a:rPr lang="fr-FR" smtClean="0"/>
              <a:t>06/11/2015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533" y="6416761"/>
            <a:ext cx="1056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6D16749-6CBF-48FC-AC66-F18CCBC01627}" type="slidenum">
              <a:rPr lang="fr-FR" smtClean="0"/>
              <a:pPr/>
              <a:t>‹#›</a:t>
            </a:fld>
            <a:r>
              <a:rPr lang="fr-FR" smtClean="0"/>
              <a:t>/100</a:t>
            </a:r>
            <a:endParaRPr lang="fr-FR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51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451" y="2503686"/>
            <a:ext cx="7766936" cy="1646302"/>
          </a:xfrm>
        </p:spPr>
        <p:txBody>
          <a:bodyPr/>
          <a:lstStyle/>
          <a:p>
            <a:r>
              <a:rPr lang="fr-FR" dirty="0" smtClean="0"/>
              <a:t>Flat Rat</a:t>
            </a:r>
            <a:br>
              <a:rPr lang="fr-FR" dirty="0" smtClean="0"/>
            </a:br>
            <a:r>
              <a:rPr lang="fr-FR" sz="3200" dirty="0" smtClean="0"/>
              <a:t>The true price of your flat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</a:t>
            </a:r>
            <a:r>
              <a:rPr lang="fr-FR" sz="2400" dirty="0" smtClean="0"/>
              <a:t>Webmining</a:t>
            </a:r>
          </a:p>
          <a:p>
            <a:pPr algn="r"/>
            <a:r>
              <a:rPr lang="fr-FR" sz="2000" dirty="0" smtClean="0"/>
              <a:t>Corps des Mines</a:t>
            </a:r>
          </a:p>
          <a:p>
            <a:pPr algn="r"/>
            <a:r>
              <a:rPr lang="fr-FR" sz="1600" dirty="0" smtClean="0"/>
              <a:t>Novembre 2015</a:t>
            </a:r>
            <a:endParaRPr lang="fr-FR" sz="1600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1090694" y="1198404"/>
            <a:ext cx="3431707" cy="3882888"/>
            <a:chOff x="2082212" y="121186"/>
            <a:chExt cx="3431707" cy="3882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8719466">
              <a:off x="3657602" y="2323946"/>
              <a:ext cx="881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>
                  <a:solidFill>
                    <a:srgbClr val="00B050"/>
                  </a:solidFill>
                </a:rPr>
                <a:t>IMMO</a:t>
              </a:r>
              <a:endParaRPr lang="fr-FR" sz="2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10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1" y="519627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</a:t>
            </a:r>
            <a:endParaRPr lang="fr-FR" sz="3200" dirty="0" smtClean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2496348" y="4725913"/>
            <a:ext cx="319976" cy="202651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 rot="15863364" flipV="1">
            <a:off x="517327" y="2951974"/>
            <a:ext cx="1668033" cy="3062236"/>
            <a:chOff x="925728" y="135876"/>
            <a:chExt cx="1296235" cy="2528656"/>
          </a:xfrm>
        </p:grpSpPr>
        <p:sp>
          <p:nvSpPr>
            <p:cNvPr id="46" name="Arc 4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Arc 4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0502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11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762654" y="2765233"/>
            <a:ext cx="7766936" cy="16463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sz="5400" dirty="0" smtClean="0"/>
              <a:t>II. Traitement de texte</a:t>
            </a:r>
            <a:endParaRPr lang="fr-FR" sz="54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762654" y="3585269"/>
            <a:ext cx="7766936" cy="1096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fr-FR" dirty="0" smtClean="0">
                <a:solidFill>
                  <a:schemeClr val="bg1">
                    <a:lumMod val="50000"/>
                  </a:schemeClr>
                </a:solidFill>
              </a:rPr>
              <a:t>Hugo</a:t>
            </a:r>
            <a:endParaRPr lang="fr-F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73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Entrée : fichier d’annonces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58054" y="2254269"/>
            <a:ext cx="4263528" cy="296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Une annonce = plusieurs champs textes</a:t>
            </a:r>
          </a:p>
          <a:p>
            <a:r>
              <a:rPr lang="fr-FR" dirty="0" smtClean="0"/>
              <a:t>Url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Infos</a:t>
            </a:r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Description</a:t>
            </a:r>
          </a:p>
          <a:p>
            <a:r>
              <a:rPr lang="fr-FR" dirty="0" smtClean="0"/>
              <a:t>Prix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12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02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13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771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9" y="2886418"/>
            <a:ext cx="6063474" cy="1280887"/>
          </a:xfrm>
        </p:spPr>
        <p:txBody>
          <a:bodyPr/>
          <a:lstStyle/>
          <a:p>
            <a:pPr algn="ctr"/>
            <a:r>
              <a:rPr lang="fr-FR" dirty="0" smtClean="0"/>
              <a:t>Première étape : liste de caractéristiques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053" y="544991"/>
            <a:ext cx="2011268" cy="612628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14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0" name="TextBox 1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9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15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4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13288" y="2142390"/>
            <a:ext cx="741133" cy="518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16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9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51418" y="2121384"/>
            <a:ext cx="1728820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17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84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50316" y="2126841"/>
            <a:ext cx="1169983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18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7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8667" y="2924840"/>
            <a:ext cx="971898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19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0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1753" y="1248458"/>
            <a:ext cx="5257524" cy="914153"/>
          </a:xfrm>
        </p:spPr>
        <p:txBody>
          <a:bodyPr/>
          <a:lstStyle/>
          <a:p>
            <a:r>
              <a:rPr lang="fr-FR" dirty="0" smtClean="0"/>
              <a:t>Quelques sites estiment les biens immobiliers</a:t>
            </a:r>
          </a:p>
          <a:p>
            <a:r>
              <a:rPr lang="fr-FR" dirty="0" smtClean="0"/>
              <a:t>Bases de données de notaires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04" y="2334255"/>
            <a:ext cx="3110744" cy="3209237"/>
          </a:xfrm>
          <a:prstGeom prst="rect">
            <a:avLst/>
          </a:prstGeom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334698" y="1248458"/>
            <a:ext cx="3283027" cy="914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Gérés par des agences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939" y="2208065"/>
            <a:ext cx="3010991" cy="2456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157" y="4315373"/>
            <a:ext cx="3490454" cy="2441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709" y="3717902"/>
            <a:ext cx="3260696" cy="28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20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095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61576" y="4418442"/>
            <a:ext cx="545805" cy="353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21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83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</a:t>
            </a:r>
            <a:r>
              <a:rPr lang="fr-FR" dirty="0" smtClean="0"/>
              <a:t>texte : méthode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</a:t>
            </a:r>
            <a:r>
              <a:rPr lang="fr-FR" dirty="0" smtClean="0">
                <a:solidFill>
                  <a:srgbClr val="00B050"/>
                </a:solidFill>
              </a:rPr>
              <a:t>seul </a:t>
            </a:r>
            <a:r>
              <a:rPr lang="fr-FR" dirty="0" smtClean="0">
                <a:solidFill>
                  <a:srgbClr val="00B050"/>
                </a:solidFill>
              </a:rPr>
              <a:t>mot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22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</a:t>
            </a:r>
            <a:r>
              <a:rPr lang="fr-FR" b="1" dirty="0" smtClean="0">
                <a:solidFill>
                  <a:srgbClr val="92D050"/>
                </a:solidFill>
              </a:rPr>
              <a:t>: </a:t>
            </a:r>
            <a:r>
              <a:rPr lang="fr-FR" b="1" dirty="0" smtClean="0">
                <a:solidFill>
                  <a:srgbClr val="92D050"/>
                </a:solidFill>
              </a:rPr>
              <a:t>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</a:t>
            </a:r>
            <a:r>
              <a:rPr lang="fr-FR" dirty="0" smtClean="0"/>
              <a:t>texte : méthode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</a:t>
            </a:r>
            <a:r>
              <a:rPr lang="fr-FR" dirty="0" smtClean="0">
                <a:solidFill>
                  <a:srgbClr val="00B050"/>
                </a:solidFill>
              </a:rPr>
              <a:t>seul </a:t>
            </a:r>
            <a:r>
              <a:rPr lang="fr-FR" dirty="0" smtClean="0">
                <a:solidFill>
                  <a:srgbClr val="00B050"/>
                </a:solidFill>
              </a:rPr>
              <a:t>mot</a:t>
            </a: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soit un </a:t>
            </a:r>
            <a:r>
              <a:rPr lang="fr-FR" dirty="0" smtClean="0">
                <a:solidFill>
                  <a:srgbClr val="FF0000"/>
                </a:solidFill>
              </a:rPr>
              <a:t>nombre dans un groupe de mots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23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</a:t>
            </a:r>
            <a:r>
              <a:rPr lang="fr-FR" b="1" dirty="0" smtClean="0">
                <a:solidFill>
                  <a:srgbClr val="92D050"/>
                </a:solidFill>
              </a:rPr>
              <a:t>: </a:t>
            </a:r>
            <a:r>
              <a:rPr lang="fr-FR" b="1" dirty="0" smtClean="0">
                <a:solidFill>
                  <a:srgbClr val="92D050"/>
                </a:solidFill>
              </a:rPr>
              <a:t>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6479457" y="2950888"/>
            <a:ext cx="1048662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6139698" y="2169132"/>
            <a:ext cx="1740540" cy="471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09080" y="3298183"/>
            <a:ext cx="865891" cy="389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26022" y="3779778"/>
            <a:ext cx="123200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Pieces : 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0453" y="1882691"/>
            <a:ext cx="11788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Ardt : 16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6373" y="2711951"/>
            <a:ext cx="11437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Etage : 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24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4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Coordonnées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Pourquoi ?</a:t>
            </a:r>
          </a:p>
          <a:p>
            <a:r>
              <a:rPr lang="fr-FR" u="sng" dirty="0" smtClean="0"/>
              <a:t>Déterminant</a:t>
            </a:r>
            <a:r>
              <a:rPr lang="fr-FR" dirty="0" smtClean="0"/>
              <a:t> dans le prix d’un bien</a:t>
            </a:r>
          </a:p>
          <a:p>
            <a:r>
              <a:rPr lang="fr-FR" dirty="0" smtClean="0"/>
              <a:t>Coordonnées arrondissements : pas assez </a:t>
            </a:r>
            <a:r>
              <a:rPr lang="fr-FR" u="sng" dirty="0" smtClean="0"/>
              <a:t>précis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Comment ?</a:t>
            </a:r>
          </a:p>
          <a:p>
            <a:r>
              <a:rPr lang="fr-FR" dirty="0" smtClean="0"/>
              <a:t>Base de données des </a:t>
            </a:r>
            <a:r>
              <a:rPr lang="fr-FR" u="sng" dirty="0" smtClean="0"/>
              <a:t>rues</a:t>
            </a:r>
            <a:r>
              <a:rPr lang="fr-FR" dirty="0" smtClean="0"/>
              <a:t> et des </a:t>
            </a:r>
            <a:r>
              <a:rPr lang="fr-FR" u="sng" dirty="0" smtClean="0"/>
              <a:t>métros</a:t>
            </a:r>
            <a:r>
              <a:rPr lang="fr-FR" dirty="0" smtClean="0"/>
              <a:t> de Paris</a:t>
            </a:r>
          </a:p>
          <a:p>
            <a:pPr marL="457200" lvl="1" indent="0">
              <a:buNone/>
            </a:pPr>
            <a:r>
              <a:rPr lang="fr-FR" sz="1400" dirty="0" smtClean="0"/>
              <a:t>Metros en opendata, scrapping Gmaps pour les rues (merci Marion)</a:t>
            </a:r>
          </a:p>
          <a:p>
            <a:r>
              <a:rPr lang="fr-FR" dirty="0" smtClean="0"/>
              <a:t>Recherche comme pour les features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Conséquences</a:t>
            </a:r>
          </a:p>
          <a:p>
            <a:r>
              <a:rPr lang="fr-FR" dirty="0" smtClean="0"/>
              <a:t>Multiplication du temps de traitement </a:t>
            </a:r>
            <a:r>
              <a:rPr lang="fr-FR" u="sng" dirty="0" smtClean="0"/>
              <a:t>par 10</a:t>
            </a:r>
          </a:p>
          <a:p>
            <a:pPr marL="457200" lvl="1" indent="0">
              <a:buNone/>
            </a:pPr>
            <a:r>
              <a:rPr lang="fr-FR" sz="1400" dirty="0" smtClean="0"/>
              <a:t>(</a:t>
            </a:r>
            <a:r>
              <a:rPr lang="fr-FR" sz="1400" dirty="0" smtClean="0">
                <a:solidFill>
                  <a:srgbClr val="00B050"/>
                </a:solidFill>
              </a:rPr>
              <a:t>&lt;100 features</a:t>
            </a:r>
            <a:r>
              <a:rPr lang="fr-FR" sz="1400" dirty="0" smtClean="0"/>
              <a:t> vs. </a:t>
            </a:r>
            <a:r>
              <a:rPr lang="fr-FR" sz="1400" dirty="0" smtClean="0">
                <a:solidFill>
                  <a:srgbClr val="FF0000"/>
                </a:solidFill>
              </a:rPr>
              <a:t>5000 rues et métros</a:t>
            </a:r>
            <a:r>
              <a:rPr lang="fr-FR" sz="1400" dirty="0" smtClean="0"/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25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54" y="4793380"/>
            <a:ext cx="2106001" cy="1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Problèmes rencontrés (et traités)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Distinction entre caractéristiques proches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de </a:t>
            </a:r>
            <a:r>
              <a:rPr lang="fr-FR" u="sng" dirty="0" smtClean="0"/>
              <a:t>120 m2</a:t>
            </a:r>
            <a:r>
              <a:rPr lang="fr-FR" dirty="0" smtClean="0"/>
              <a:t> avec séjour de </a:t>
            </a:r>
            <a:r>
              <a:rPr lang="fr-FR" u="sng" dirty="0" smtClean="0"/>
              <a:t>30 m2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Tournures de phrases négatives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6eme étage </a:t>
            </a:r>
            <a:r>
              <a:rPr lang="fr-FR" u="sng" dirty="0" smtClean="0"/>
              <a:t>sans ascenseur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Nombres en toutes lettres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Très bien situé, </a:t>
            </a:r>
            <a:r>
              <a:rPr lang="fr-FR" u="sng" dirty="0" smtClean="0"/>
              <a:t>six pièces</a:t>
            </a:r>
            <a:r>
              <a:rPr lang="fr-FR" dirty="0" smtClean="0"/>
              <a:t> au 4eme étage »</a:t>
            </a:r>
          </a:p>
          <a:p>
            <a:r>
              <a:rPr lang="fr-FR" dirty="0" smtClean="0"/>
              <a:t>Fautes de français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Appart’ avec khav 6eme etaj »</a:t>
            </a:r>
          </a:p>
          <a:p>
            <a:r>
              <a:rPr lang="fr-FR" dirty="0" smtClean="0"/>
              <a:t>Ponctuation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Nombre de pièces : 2 ; etage, 3eme</a:t>
            </a:r>
          </a:p>
          <a:p>
            <a:r>
              <a:rPr lang="fr-FR" dirty="0" smtClean="0"/>
              <a:t>Multiplicité des tournures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9</a:t>
            </a:r>
            <a:r>
              <a:rPr lang="fr-FR" baseline="30000" dirty="0" smtClean="0"/>
              <a:t>e</a:t>
            </a:r>
            <a:r>
              <a:rPr lang="fr-FR" dirty="0" smtClean="0"/>
              <a:t>/9eme   ardt/ard/art/arrondissement   /    Paris 9eme    /    75009</a:t>
            </a:r>
          </a:p>
          <a:p>
            <a:endParaRPr lang="fr-FR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26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7" r="16578" b="21933"/>
          <a:stretch/>
        </p:blipFill>
        <p:spPr bwMode="auto">
          <a:xfrm>
            <a:off x="4617810" y="3863522"/>
            <a:ext cx="642486" cy="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958926">
            <a:off x="7207324" y="2699133"/>
            <a:ext cx="235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6600"/>
                </a:solidFill>
              </a:rPr>
              <a:t>0% d’erreur n’existe pas !</a:t>
            </a:r>
            <a:endParaRPr lang="fr-FR" sz="2800" dirty="0">
              <a:solidFill>
                <a:srgbClr val="FF66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97110">
            <a:off x="6780565" y="2500321"/>
            <a:ext cx="2922394" cy="152051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27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10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927" y="4387162"/>
            <a:ext cx="4263528" cy="194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 Mo</a:t>
            </a:r>
          </a:p>
          <a:p>
            <a:r>
              <a:rPr lang="fr-FR" dirty="0" smtClean="0"/>
              <a:t>Colonnes : 90 features</a:t>
            </a:r>
          </a:p>
          <a:p>
            <a:r>
              <a:rPr lang="fr-FR" smtClean="0"/>
              <a:t>Lignes : 18 </a:t>
            </a:r>
            <a:r>
              <a:rPr lang="fr-FR" dirty="0" smtClean="0"/>
              <a:t>000 annonces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28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09" y="2254269"/>
            <a:ext cx="1801152" cy="1963418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29638" y="1579955"/>
            <a:ext cx="3657600" cy="10766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Quelques chiffres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29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3" y="1045135"/>
            <a:ext cx="915278" cy="99773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17849" y="1705535"/>
            <a:ext cx="7682113" cy="3775201"/>
          </a:xfrm>
        </p:spPr>
        <p:txBody>
          <a:bodyPr/>
          <a:lstStyle/>
          <a:p>
            <a:r>
              <a:rPr lang="fr-FR" dirty="0" smtClean="0"/>
              <a:t>18 000 annonces</a:t>
            </a:r>
          </a:p>
          <a:p>
            <a:r>
              <a:rPr lang="fr-FR" dirty="0" smtClean="0"/>
              <a:t>14 000 avec nombre de chambres</a:t>
            </a:r>
          </a:p>
          <a:p>
            <a:r>
              <a:rPr lang="fr-FR" dirty="0" smtClean="0"/>
              <a:t>11 000 avec cave</a:t>
            </a:r>
          </a:p>
          <a:p>
            <a:r>
              <a:rPr lang="fr-FR" dirty="0" smtClean="0"/>
              <a:t>9000 avec ascenseur</a:t>
            </a:r>
          </a:p>
          <a:p>
            <a:r>
              <a:rPr lang="fr-FR" dirty="0" smtClean="0"/>
              <a:t>7000 avec coordonnées précises (métro ou rue)</a:t>
            </a:r>
          </a:p>
          <a:p>
            <a:r>
              <a:rPr lang="fr-FR" dirty="0" smtClean="0"/>
              <a:t>6000 avec la date de construction</a:t>
            </a:r>
          </a:p>
          <a:p>
            <a:r>
              <a:rPr lang="fr-FR" dirty="0" smtClean="0"/>
              <a:t>4000 avec cuisine américaine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94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729" y="201977"/>
            <a:ext cx="651573" cy="62144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/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/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Site Web</a:t>
            </a:r>
            <a:endParaRPr lang="fr-FR" sz="3200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5" b="94845" l="5217" r="965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31" y="1549735"/>
            <a:ext cx="468247" cy="3949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Quelles améliorations par rapport à l’état de l’art ?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30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Apports / état de l’art</a:t>
            </a:r>
            <a:endParaRPr lang="fr-FR" sz="1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08529" y="2040568"/>
            <a:ext cx="7682113" cy="3775201"/>
          </a:xfrm>
        </p:spPr>
        <p:txBody>
          <a:bodyPr>
            <a:normAutofit/>
          </a:bodyPr>
          <a:lstStyle/>
          <a:p>
            <a:r>
              <a:rPr lang="fr-FR" sz="2800" dirty="0" smtClean="0"/>
              <a:t>Crawling d’annonces réelles</a:t>
            </a:r>
          </a:p>
          <a:p>
            <a:r>
              <a:rPr lang="fr-FR" sz="2800" dirty="0" smtClean="0"/>
              <a:t>Comparaison de différents sites</a:t>
            </a:r>
          </a:p>
          <a:p>
            <a:r>
              <a:rPr lang="fr-FR" sz="2800" dirty="0" smtClean="0"/>
              <a:t>Analyse du prix d’une annonce par rapport au marché</a:t>
            </a:r>
          </a:p>
          <a:p>
            <a:r>
              <a:rPr lang="fr-FR" sz="2800" dirty="0" smtClean="0"/>
              <a:t>Visualisation des caractéristiques de biens immobiliers sur Paris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80043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4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406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5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938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6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552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7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017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8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26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9</a:t>
            </a:fld>
            <a:r>
              <a:rPr lang="fr-FR" smtClean="0"/>
              <a:t>/100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13" y="45637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ACP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Server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1" y="5259145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268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374</TotalTime>
  <Words>666</Words>
  <Application>Microsoft Office PowerPoint</Application>
  <PresentationFormat>Widescreen</PresentationFormat>
  <Paragraphs>264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Trebuchet MS</vt:lpstr>
      <vt:lpstr>Wingdings</vt:lpstr>
      <vt:lpstr>Wingdings 3</vt:lpstr>
      <vt:lpstr>Facet</vt:lpstr>
      <vt:lpstr>Flat Rat The true price of your flat</vt:lpstr>
      <vt:lpstr>Etat de l’art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Entrée : fichier d’annonces</vt:lpstr>
      <vt:lpstr>Objectif</vt:lpstr>
      <vt:lpstr>Première étape : liste de caractéristiques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 : méthode</vt:lpstr>
      <vt:lpstr>Traitement de texte : méthode</vt:lpstr>
      <vt:lpstr>Traitement de texte</vt:lpstr>
      <vt:lpstr>Coordonnées</vt:lpstr>
      <vt:lpstr>Problèmes rencontrés (et traités)</vt:lpstr>
      <vt:lpstr>Traitement de texte</vt:lpstr>
      <vt:lpstr>Résultat</vt:lpstr>
      <vt:lpstr>Quelques chiffres</vt:lpstr>
      <vt:lpstr>Quelles améliorations par rapport à l’état de l’art 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Prout popo</dc:title>
  <dc:creator>Hugo</dc:creator>
  <cp:lastModifiedBy>Hugo</cp:lastModifiedBy>
  <cp:revision>43</cp:revision>
  <dcterms:created xsi:type="dcterms:W3CDTF">2015-11-05T12:53:47Z</dcterms:created>
  <dcterms:modified xsi:type="dcterms:W3CDTF">2015-11-06T13:45:55Z</dcterms:modified>
</cp:coreProperties>
</file>